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5"/>
  </p:notesMasterIdLst>
  <p:handoutMasterIdLst>
    <p:handoutMasterId r:id="rId26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18" r:id="rId13"/>
    <p:sldId id="319" r:id="rId14"/>
    <p:sldId id="321" r:id="rId15"/>
    <p:sldId id="322" r:id="rId16"/>
    <p:sldId id="297" r:id="rId17"/>
    <p:sldId id="323" r:id="rId18"/>
    <p:sldId id="324" r:id="rId19"/>
    <p:sldId id="325" r:id="rId20"/>
    <p:sldId id="326" r:id="rId21"/>
    <p:sldId id="327" r:id="rId22"/>
    <p:sldId id="328" r:id="rId23"/>
    <p:sldId id="329" r:id="rId2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70" autoAdjust="0"/>
  </p:normalViewPr>
  <p:slideViewPr>
    <p:cSldViewPr snapToGrid="0" snapToObjects="1">
      <p:cViewPr varScale="1">
        <p:scale>
          <a:sx n="65" d="100"/>
          <a:sy n="65" d="100"/>
        </p:scale>
        <p:origin x="936" y="32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The weather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05F20-0DBD-0654-8FB0-7BE70AA4CA60}"/>
              </a:ext>
            </a:extLst>
          </p:cNvPr>
          <p:cNvSpPr txBox="1"/>
          <p:nvPr/>
        </p:nvSpPr>
        <p:spPr>
          <a:xfrm>
            <a:off x="3898490" y="2977930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(Weather Insights with NumPy &amp; Pandas)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75594-883E-F0EF-C897-DCDD3028D0CF}"/>
              </a:ext>
            </a:extLst>
          </p:cNvPr>
          <p:cNvSpPr txBox="1"/>
          <p:nvPr/>
        </p:nvSpPr>
        <p:spPr>
          <a:xfrm>
            <a:off x="10835148" y="6150114"/>
            <a:ext cx="2143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By :</a:t>
            </a:r>
            <a:br>
              <a:rPr lang="en-US" sz="2000" b="1" dirty="0">
                <a:solidFill>
                  <a:schemeClr val="accent6"/>
                </a:solidFill>
              </a:rPr>
            </a:br>
            <a:r>
              <a:rPr lang="en-US" sz="2000" b="1" dirty="0">
                <a:solidFill>
                  <a:schemeClr val="accent6"/>
                </a:solidFill>
              </a:rPr>
              <a:t>Syed Ulfa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</a:t>
            </a:r>
            <a:r>
              <a:rPr lang="en-US" dirty="0" err="1"/>
              <a:t>udience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94646127"/>
              </p:ext>
            </p:extLst>
          </p:nvPr>
        </p:nvGraphicFramePr>
        <p:xfrm>
          <a:off x="5087938" y="2332038"/>
          <a:ext cx="6345236" cy="3879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27408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2227408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7C636-8921-5496-F593-9C98442F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93E0E-8111-0C25-E1CC-3A5FFA126C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25" t="11964" r="6223" b="6646"/>
          <a:stretch>
            <a:fillRect/>
          </a:stretch>
        </p:blipFill>
        <p:spPr>
          <a:xfrm>
            <a:off x="339213" y="729698"/>
            <a:ext cx="11503741" cy="5936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3575E6-7CB6-7B51-BE3C-8CD14798B171}"/>
              </a:ext>
            </a:extLst>
          </p:cNvPr>
          <p:cNvSpPr txBox="1"/>
          <p:nvPr/>
        </p:nvSpPr>
        <p:spPr>
          <a:xfrm>
            <a:off x="929147" y="182375"/>
            <a:ext cx="10323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Group by weather column with the weather status as ‘CLEAR’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995D40-E906-10FD-2481-386A75A7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22F07-8A30-DEF2-7127-721A30F45B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52" t="10948" r="6734" b="5355"/>
          <a:stretch>
            <a:fillRect/>
          </a:stretch>
        </p:blipFill>
        <p:spPr>
          <a:xfrm>
            <a:off x="427703" y="722670"/>
            <a:ext cx="11238271" cy="5766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5F37D-F54F-6CE2-D789-B69A489ECEE7}"/>
              </a:ext>
            </a:extLst>
          </p:cNvPr>
          <p:cNvSpPr txBox="1"/>
          <p:nvPr/>
        </p:nvSpPr>
        <p:spPr>
          <a:xfrm>
            <a:off x="897193" y="199450"/>
            <a:ext cx="10397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Find the time when the wind speed was exactly 4km/hour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75781070"/>
              </p:ext>
            </p:extLst>
          </p:nvPr>
        </p:nvGraphicFramePr>
        <p:xfrm>
          <a:off x="914400" y="2316163"/>
          <a:ext cx="1051083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0076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F5476-353F-E130-022F-5DB21222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0782E-C758-D0CA-5D72-9DE2E608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3" t="11163" r="6283" b="6646"/>
          <a:stretch>
            <a:fillRect/>
          </a:stretch>
        </p:blipFill>
        <p:spPr>
          <a:xfrm>
            <a:off x="324465" y="659396"/>
            <a:ext cx="11592232" cy="6095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701DE-E438-0E9E-FEA0-400726D238E7}"/>
              </a:ext>
            </a:extLst>
          </p:cNvPr>
          <p:cNvSpPr txBox="1"/>
          <p:nvPr/>
        </p:nvSpPr>
        <p:spPr>
          <a:xfrm>
            <a:off x="875147" y="149392"/>
            <a:ext cx="1058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Find the NULL values in data</a:t>
            </a: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 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B3792-898B-C060-0AA3-02298626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F63C5-D8A2-77CC-ED81-90F3DF53BA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64" t="11789" r="6129" b="6215"/>
          <a:stretch>
            <a:fillRect/>
          </a:stretch>
        </p:blipFill>
        <p:spPr>
          <a:xfrm>
            <a:off x="353961" y="641208"/>
            <a:ext cx="11680723" cy="602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99C26-A2F6-CEE8-B717-5C998033AA78}"/>
              </a:ext>
            </a:extLst>
          </p:cNvPr>
          <p:cNvSpPr txBox="1"/>
          <p:nvPr/>
        </p:nvSpPr>
        <p:spPr>
          <a:xfrm>
            <a:off x="648929" y="117987"/>
            <a:ext cx="1060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Rename the column name from ‘Weather’ to ‘Weather Condition’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D2D7B-9160-CAF5-7B7E-D32368A2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4960-16D8-4CC3-0A1F-E5A1F4A4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87CB85-E380-B59F-5F61-EEDB3070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83" t="12024" r="6283" b="6645"/>
          <a:stretch>
            <a:fillRect/>
          </a:stretch>
        </p:blipFill>
        <p:spPr>
          <a:xfrm>
            <a:off x="336755" y="840658"/>
            <a:ext cx="11518489" cy="5895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ED646-7203-334E-FAFD-DB54EB96A27B}"/>
              </a:ext>
            </a:extLst>
          </p:cNvPr>
          <p:cNvSpPr txBox="1"/>
          <p:nvPr/>
        </p:nvSpPr>
        <p:spPr>
          <a:xfrm>
            <a:off x="377312" y="17328"/>
            <a:ext cx="9892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What is the mean of  ‘Visibility’?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What is the standard deviation of ‘Pressure’?</a:t>
            </a:r>
          </a:p>
        </p:txBody>
      </p:sp>
    </p:spTree>
    <p:extLst>
      <p:ext uri="{BB962C8B-B14F-4D97-AF65-F5344CB8AC3E}">
        <p14:creationId xmlns:p14="http://schemas.microsoft.com/office/powerpoint/2010/main" val="379250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7427E-8264-F1B6-FABB-7D4756EA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0F248-5FED-A55A-7B45-FBA9623D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8EB62-16ED-A2A2-67B4-54DE3523F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83" t="11809" r="6283" b="6646"/>
          <a:stretch>
            <a:fillRect/>
          </a:stretch>
        </p:blipFill>
        <p:spPr>
          <a:xfrm>
            <a:off x="280220" y="946204"/>
            <a:ext cx="11695470" cy="5705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B8871-F7EE-6BF2-44AC-714F0D5266AE}"/>
              </a:ext>
            </a:extLst>
          </p:cNvPr>
          <p:cNvSpPr txBox="1"/>
          <p:nvPr/>
        </p:nvSpPr>
        <p:spPr>
          <a:xfrm>
            <a:off x="501445" y="102396"/>
            <a:ext cx="1011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What is the variance of ‘Relative Humidity’ ?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Find all the instances when snow was recorded</a:t>
            </a:r>
          </a:p>
        </p:txBody>
      </p:sp>
    </p:spTree>
    <p:extLst>
      <p:ext uri="{BB962C8B-B14F-4D97-AF65-F5344CB8AC3E}">
        <p14:creationId xmlns:p14="http://schemas.microsoft.com/office/powerpoint/2010/main" val="416467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05399-873E-CCB3-7DCF-C6D6D80D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3D447-FEF8-B663-E663-E002B9BF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C62BF-2FEB-FF2F-EB02-4B8DE69C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2" t="11809" r="6283" b="12670"/>
          <a:stretch>
            <a:fillRect/>
          </a:stretch>
        </p:blipFill>
        <p:spPr>
          <a:xfrm>
            <a:off x="324465" y="560439"/>
            <a:ext cx="11533238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5CFC4-65A1-710D-5E7B-1D68CF0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86D5E-AEDF-2BDE-3E63-300A834E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0423B-5899-EA4A-F337-BB7809F7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48" t="12024" r="6283" b="4923"/>
          <a:stretch>
            <a:fillRect/>
          </a:stretch>
        </p:blipFill>
        <p:spPr>
          <a:xfrm>
            <a:off x="250723" y="946205"/>
            <a:ext cx="11680722" cy="576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F5C404-C18F-1581-2707-4BED98E1427D}"/>
              </a:ext>
            </a:extLst>
          </p:cNvPr>
          <p:cNvSpPr txBox="1"/>
          <p:nvPr/>
        </p:nvSpPr>
        <p:spPr>
          <a:xfrm>
            <a:off x="240890" y="300734"/>
            <a:ext cx="1169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Find all the instances when wind speed is above 24 and visibility is 25</a:t>
            </a:r>
          </a:p>
        </p:txBody>
      </p:sp>
    </p:spTree>
    <p:extLst>
      <p:ext uri="{BB962C8B-B14F-4D97-AF65-F5344CB8AC3E}">
        <p14:creationId xmlns:p14="http://schemas.microsoft.com/office/powerpoint/2010/main" val="10156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2E4E9-15FA-D643-56A3-1F3C32F6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E5BCB-5D9E-9F01-4D50-76961038F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5D052-4C96-CCB9-9C31-EFC4E182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57AF5-2784-E192-606B-A3306EC5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83" t="10948" r="6283" b="5354"/>
          <a:stretch>
            <a:fillRect/>
          </a:stretch>
        </p:blipFill>
        <p:spPr>
          <a:xfrm>
            <a:off x="403123" y="701702"/>
            <a:ext cx="11385754" cy="6076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F35BB-21E9-D58C-A4EF-38D702236B15}"/>
              </a:ext>
            </a:extLst>
          </p:cNvPr>
          <p:cNvSpPr txBox="1"/>
          <p:nvPr/>
        </p:nvSpPr>
        <p:spPr>
          <a:xfrm>
            <a:off x="560438" y="117987"/>
            <a:ext cx="82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Show all the records where weather is ‘FOG’</a:t>
            </a:r>
          </a:p>
        </p:txBody>
      </p:sp>
    </p:spTree>
    <p:extLst>
      <p:ext uri="{BB962C8B-B14F-4D97-AF65-F5344CB8AC3E}">
        <p14:creationId xmlns:p14="http://schemas.microsoft.com/office/powerpoint/2010/main" val="13775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EE03C2-0294-8287-01F6-497BDD4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B7F46-75B6-4611-F965-C988FA5D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95854-2947-AF42-C560-A80FEFDA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48" t="16882" r="6283" b="5694"/>
          <a:stretch>
            <a:fillRect/>
          </a:stretch>
        </p:blipFill>
        <p:spPr>
          <a:xfrm>
            <a:off x="619432" y="457199"/>
            <a:ext cx="10688608" cy="5307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AAF4D4-E357-1DC9-0114-C663A5A274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47" t="68919" r="7251" b="16943"/>
          <a:stretch>
            <a:fillRect/>
          </a:stretch>
        </p:blipFill>
        <p:spPr>
          <a:xfrm>
            <a:off x="619432" y="5764311"/>
            <a:ext cx="10688607" cy="974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776388-CD78-BD55-60E0-CD106BAC8BB3}"/>
              </a:ext>
            </a:extLst>
          </p:cNvPr>
          <p:cNvSpPr txBox="1"/>
          <p:nvPr/>
        </p:nvSpPr>
        <p:spPr>
          <a:xfrm>
            <a:off x="777691" y="59570"/>
            <a:ext cx="1053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Find all the instances where ‘ weather is clear or visibility is above 40</a:t>
            </a:r>
          </a:p>
        </p:txBody>
      </p:sp>
    </p:spTree>
    <p:extLst>
      <p:ext uri="{BB962C8B-B14F-4D97-AF65-F5344CB8AC3E}">
        <p14:creationId xmlns:p14="http://schemas.microsoft.com/office/powerpoint/2010/main" val="251687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7450348-0436-BFBA-231B-5B785AB64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159BDC-A357-CA68-BC89-A3E527DAE9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6650" t="11168" r="5882" b="5251"/>
          <a:stretch>
            <a:fillRect/>
          </a:stretch>
        </p:blipFill>
        <p:spPr>
          <a:xfrm>
            <a:off x="339213" y="659506"/>
            <a:ext cx="11577484" cy="60510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B8C99-913A-104B-A92C-572FBEAFA71B}"/>
              </a:ext>
            </a:extLst>
          </p:cNvPr>
          <p:cNvSpPr txBox="1"/>
          <p:nvPr/>
        </p:nvSpPr>
        <p:spPr>
          <a:xfrm>
            <a:off x="2772697" y="136285"/>
            <a:ext cx="6017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Import Pandas and NumPy library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F0331-3A9F-FB0E-E890-ABE43F79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CAB27-DD69-95BF-87C7-6E122DCE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AC6E3-C811-956C-8E31-4A7860D78D9A}"/>
              </a:ext>
            </a:extLst>
          </p:cNvPr>
          <p:cNvSpPr txBox="1"/>
          <p:nvPr/>
        </p:nvSpPr>
        <p:spPr>
          <a:xfrm>
            <a:off x="1150374" y="1622322"/>
            <a:ext cx="768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Objectives: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61325-2A4C-D486-FFC5-CD96C037BB35}"/>
              </a:ext>
            </a:extLst>
          </p:cNvPr>
          <p:cNvSpPr txBox="1"/>
          <p:nvPr/>
        </p:nvSpPr>
        <p:spPr>
          <a:xfrm>
            <a:off x="1065580" y="2309276"/>
            <a:ext cx="103604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 explore and analyze weather data using Python libraries like Pandas and NumPy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 perform Exploratory Data Analysis (EDA) to understand patterns, trends, and anomalies in the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 identify and answer specific weather-related questions (e.g., wind speed conditions, visibility ranges, weather status)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 demonstrate basic data cleaning tasks like renaming columns and handling null values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 showcase the use of Python in drawing meaningful insights from real-world weather data</a:t>
            </a:r>
          </a:p>
        </p:txBody>
      </p:sp>
    </p:spTree>
    <p:extLst>
      <p:ext uri="{BB962C8B-B14F-4D97-AF65-F5344CB8AC3E}">
        <p14:creationId xmlns:p14="http://schemas.microsoft.com/office/powerpoint/2010/main" val="107320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1D112-EB02-F427-EBE5-F355301B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0E3B94-22D4-C6EB-7750-C73C81EF88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3" t="12884" r="6283" b="5999"/>
          <a:stretch>
            <a:fillRect/>
          </a:stretch>
        </p:blipFill>
        <p:spPr>
          <a:xfrm>
            <a:off x="373625" y="788692"/>
            <a:ext cx="11444749" cy="58038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B8F168-BECB-43A1-1062-F5212A5D02AD}"/>
              </a:ext>
            </a:extLst>
          </p:cNvPr>
          <p:cNvSpPr txBox="1"/>
          <p:nvPr/>
        </p:nvSpPr>
        <p:spPr>
          <a:xfrm>
            <a:off x="727586" y="140328"/>
            <a:ext cx="1073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Used Exploratory Data Analysis to inspect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D8312F2-E22A-7636-A38D-15023DE4C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67B375-6AEF-FF82-D87F-A7B7B701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49" t="11379" r="6492" b="6000"/>
          <a:stretch>
            <a:fillRect/>
          </a:stretch>
        </p:blipFill>
        <p:spPr>
          <a:xfrm>
            <a:off x="162232" y="693174"/>
            <a:ext cx="11724968" cy="60320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EA1AB9-535D-90FF-C0D8-970BBD57C62B}"/>
              </a:ext>
            </a:extLst>
          </p:cNvPr>
          <p:cNvSpPr txBox="1"/>
          <p:nvPr/>
        </p:nvSpPr>
        <p:spPr>
          <a:xfrm>
            <a:off x="712839" y="132735"/>
            <a:ext cx="1076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Used Exploratory Data Analysis to inspect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2CE8C-FD60-69A1-2745-8857EB99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80901-4715-1B5F-7C2F-71EE524B32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29" t="10949" r="6135" b="4709"/>
          <a:stretch>
            <a:fillRect/>
          </a:stretch>
        </p:blipFill>
        <p:spPr>
          <a:xfrm>
            <a:off x="280220" y="707922"/>
            <a:ext cx="11606980" cy="5825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427BBF-25B0-7CA4-1C27-1BD46C64EEF2}"/>
              </a:ext>
            </a:extLst>
          </p:cNvPr>
          <p:cNvSpPr txBox="1"/>
          <p:nvPr/>
        </p:nvSpPr>
        <p:spPr>
          <a:xfrm>
            <a:off x="678426" y="103239"/>
            <a:ext cx="10810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Identified the most frequent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0AE5E-47C0-42BC-50CC-820A81AA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65D882-1B41-5D0D-540E-0F27DCC26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90" t="11593" r="6614" b="4494"/>
          <a:stretch>
            <a:fillRect/>
          </a:stretch>
        </p:blipFill>
        <p:spPr>
          <a:xfrm>
            <a:off x="294968" y="737419"/>
            <a:ext cx="11503742" cy="5943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10016-6066-46A4-4A85-B0B1BC18B9C5}"/>
              </a:ext>
            </a:extLst>
          </p:cNvPr>
          <p:cNvSpPr txBox="1"/>
          <p:nvPr/>
        </p:nvSpPr>
        <p:spPr>
          <a:xfrm>
            <a:off x="587477" y="176982"/>
            <a:ext cx="11017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Used Exploratory Data Analysis to inspect data structure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6B48A-376E-6311-11F0-CFCA95E8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85406-4EB2-72EA-BA2D-8DD9B92C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3" t="11379" r="6283" b="9013"/>
          <a:stretch>
            <a:fillRect/>
          </a:stretch>
        </p:blipFill>
        <p:spPr>
          <a:xfrm>
            <a:off x="191730" y="457199"/>
            <a:ext cx="11754464" cy="6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2" y="2878602"/>
            <a:ext cx="7631709" cy="10916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EA316-5F88-2485-DCBB-79116A3A3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E4B1DE-4CED-B17B-B607-AD6FA6234D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83" t="11164" r="6283" b="4494"/>
          <a:stretch>
            <a:fillRect/>
          </a:stretch>
        </p:blipFill>
        <p:spPr>
          <a:xfrm>
            <a:off x="292509" y="655955"/>
            <a:ext cx="11606981" cy="5978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56996-4A87-6D17-1C46-3AACB6D2D2BE}"/>
              </a:ext>
            </a:extLst>
          </p:cNvPr>
          <p:cNvSpPr txBox="1"/>
          <p:nvPr/>
        </p:nvSpPr>
        <p:spPr>
          <a:xfrm>
            <a:off x="1484960" y="66368"/>
            <a:ext cx="910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Find all the unique “Wind Speed” values in data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52620-DF58-E6E9-9657-C7BF413D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497F7-0784-3ACD-D388-F130A31091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83" t="11593" r="6283" b="4925"/>
          <a:stretch>
            <a:fillRect/>
          </a:stretch>
        </p:blipFill>
        <p:spPr>
          <a:xfrm>
            <a:off x="368710" y="457199"/>
            <a:ext cx="11474245" cy="62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{FB81017A-9C15-479F-B1B1-1D24E4C60221}tf78438558_win32</Template>
  <TotalTime>111</TotalTime>
  <Words>312</Words>
  <Application>Microsoft Office PowerPoint</Application>
  <PresentationFormat>Widescreen</PresentationFormat>
  <Paragraphs>44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Sabon Next LT</vt:lpstr>
      <vt:lpstr>Custom</vt:lpstr>
      <vt:lpstr>The weather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KASHMIR HEALTH CARE SYSTEM</dc:creator>
  <cp:lastModifiedBy>KASHMIR HEALTH CARE SYSTEM</cp:lastModifiedBy>
  <cp:revision>2</cp:revision>
  <dcterms:created xsi:type="dcterms:W3CDTF">2025-07-23T16:07:35Z</dcterms:created>
  <dcterms:modified xsi:type="dcterms:W3CDTF">2025-07-23T17:58:56Z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